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3"/>
    <p:sldMasterId id="2147483664" r:id="rId4"/>
    <p:sldMasterId id="2147483851" r:id="rId5"/>
    <p:sldMasterId id="2147483861" r:id="rId6"/>
    <p:sldMasterId id="2147483670" r:id="rId7"/>
    <p:sldMasterId id="2147483678" r:id="rId8"/>
    <p:sldMasterId id="2147483864" r:id="rId9"/>
    <p:sldMasterId id="2147483672" r:id="rId10"/>
    <p:sldMasterId id="2147483866" r:id="rId11"/>
  </p:sldMasterIdLst>
  <p:notesMasterIdLst>
    <p:notesMasterId r:id="rId25"/>
  </p:notesMasterIdLst>
  <p:handoutMasterIdLst>
    <p:handoutMasterId r:id="rId26"/>
  </p:handoutMasterIdLst>
  <p:sldIdLst>
    <p:sldId id="256" r:id="rId12"/>
    <p:sldId id="1231" r:id="rId13"/>
    <p:sldId id="1232" r:id="rId14"/>
    <p:sldId id="1234" r:id="rId15"/>
    <p:sldId id="1240" r:id="rId16"/>
    <p:sldId id="632" r:id="rId17"/>
    <p:sldId id="1233" r:id="rId18"/>
    <p:sldId id="1235" r:id="rId19"/>
    <p:sldId id="577" r:id="rId20"/>
    <p:sldId id="1236" r:id="rId21"/>
    <p:sldId id="1237" r:id="rId22"/>
    <p:sldId id="1242" r:id="rId23"/>
    <p:sldId id="1239" r:id="rId24"/>
  </p:sldIdLst>
  <p:sldSz cx="9144000" cy="5143500" type="screen16x9"/>
  <p:notesSz cx="7010400" cy="92964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DeNunzio" initials="M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BD1D27"/>
    <a:srgbClr val="232F3E"/>
    <a:srgbClr val="1683B1"/>
    <a:srgbClr val="E6E6E6"/>
    <a:srgbClr val="FFDD4B"/>
    <a:srgbClr val="595959"/>
    <a:srgbClr val="F8C152"/>
    <a:srgbClr val="FF9797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7" autoAdjust="0"/>
    <p:restoredTop sz="75660" autoAdjust="0"/>
  </p:normalViewPr>
  <p:slideViewPr>
    <p:cSldViewPr snapToGrid="0" snapToObjects="1">
      <p:cViewPr varScale="1">
        <p:scale>
          <a:sx n="103" d="100"/>
          <a:sy n="103" d="100"/>
        </p:scale>
        <p:origin x="176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EC2291-6B67-6F43-B658-89BCABFCDE35}" type="datetime1">
              <a:rPr lang="en-US" smtClean="0"/>
              <a:t>9/7/18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B194B4D-4CA1-0244-B5BF-30CC280054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9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14D06C8-12BB-8D46-9F94-179D66834F58}" type="datetime1">
              <a:rPr lang="en-US" smtClean="0"/>
              <a:t>9/7/18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21DFC0F-C2D6-4D4F-833C-833AEE8F68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32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lead time, reporting that the time from committing code to having that code successfully deployed in production, conservative upper end estimate of “less than one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3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performers reported a change failure rate between zero and 15 percent,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7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Elites - only 5% of deployments is manual</a:t>
            </a:r>
            <a:r>
              <a:rPr lang="en-US" baseline="0" dirty="0"/>
              <a:t> work, only spend 1/3 the time on customer support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AE953-3978-4180-A2F2-7B882229263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3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minimum tool set needed in DevOps?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24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2A52E-C819-4009-9C3F-DCFC6ADA55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5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4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463" y="2601912"/>
            <a:ext cx="8021637" cy="1588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 i="0" baseline="0">
                <a:solidFill>
                  <a:srgbClr val="00994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title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57463" y="4236652"/>
            <a:ext cx="6985000" cy="59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429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212079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 Image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11810" y="39134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809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81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2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3768" cy="1984248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85647"/>
            <a:ext cx="897128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0"/>
          </p:nvPr>
        </p:nvSpPr>
        <p:spPr>
          <a:xfrm>
            <a:off x="701293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4836687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36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3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2074073"/>
            <a:ext cx="914400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99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97975" y="1608881"/>
            <a:ext cx="3101513" cy="25932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500" b="0" i="0" baseline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688396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430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1605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9A9-DCB7-4F64-BADB-8979399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A52B9-F4DE-43CF-A7EF-1ECD51D3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F20CB-AFA7-475E-9DFF-363D466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D59B-58F6-4CB2-9280-D975BEB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BEBF-62E1-4A2E-BCE5-C47970F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20A1B-D653-421F-8649-ACF60FF2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92EF-A1BA-434F-B4CB-FBB2BF80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D270-E3E5-4829-943C-93CB0E45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12AB-ED85-4B7B-A155-BFEF81A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6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C9A4-2523-4E2B-B54D-819411FD0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C1628-FF04-479C-83B7-96778106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98F5-8FCF-4645-BA1C-2488422B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6DF-A0FE-421B-9D6A-616D20A9BAD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C38F8-4871-4BDA-95CF-50549FB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EB73B-A303-4AFC-981C-489F9A2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AAE8-AB3B-46D3-A565-931BA885B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9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C4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28650" y="1583267"/>
            <a:ext cx="3598862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1"/>
          </p:nvPr>
        </p:nvSpPr>
        <p:spPr>
          <a:xfrm>
            <a:off x="4665133" y="1583267"/>
            <a:ext cx="3843867" cy="2912533"/>
          </a:xfrm>
          <a:prstGeom prst="rect">
            <a:avLst/>
          </a:prstGeo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28650" y="1012824"/>
            <a:ext cx="7886700" cy="4773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7886700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47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4502710" y="1012824"/>
            <a:ext cx="11625" cy="3174562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60324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82097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baseline="0" dirty="0" smtClean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86689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 userDrawn="1"/>
        </p:nvCxnSpPr>
        <p:spPr>
          <a:xfrm>
            <a:off x="3057525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7735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Copy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9767" y="0"/>
            <a:ext cx="4444608" cy="4764024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1" y="41039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 baseline="0">
                <a:solidFill>
                  <a:srgbClr val="009B4A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21251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44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tif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4D11FD-3419-BC43-A0C7-E60077CD1F0B}"/>
              </a:ext>
            </a:extLst>
          </p:cNvPr>
          <p:cNvSpPr/>
          <p:nvPr userDrawn="1"/>
        </p:nvSpPr>
        <p:spPr>
          <a:xfrm flipV="1">
            <a:off x="0" y="2266122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607B6-0BB7-A54A-A73D-39EFA75EA8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" y="212633"/>
            <a:ext cx="758952" cy="4553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2E84E-863A-EA42-A506-FC2632623F3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92048" y="211082"/>
            <a:ext cx="2523744" cy="4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9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72" r:id="rId2"/>
    <p:sldLayoutId id="2147483873" r:id="rId3"/>
    <p:sldLayoutId id="2147483874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792F2-395E-004C-92D1-BA7EBA56A2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34554-CA2E-8D45-884D-D51E5D2E38F7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4FFD10-4679-E942-A2EA-2956E6251D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68" r:id="rId2"/>
    <p:sldLayoutId id="2147483869" r:id="rId3"/>
    <p:sldLayoutId id="2147483870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9D6BD-965B-A649-A05A-33B3134619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79F7D7-80B5-C54D-A29F-5C2A97D22F8F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69A3D-828C-FA49-B65F-067C5B3E5B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9B7D4C-CC27-1D4D-B13F-9F67A4963B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C6E101-4178-A040-A60C-D1D57E8B8CBE}"/>
              </a:ext>
            </a:extLst>
          </p:cNvPr>
          <p:cNvSpPr/>
          <p:nvPr userDrawn="1"/>
        </p:nvSpPr>
        <p:spPr>
          <a:xfrm flipV="1">
            <a:off x="0" y="4743764"/>
            <a:ext cx="91440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D899E-E3B4-9B4E-90EC-9AACB05D14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7602AE-785D-1E44-B45B-DF50885E5F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DC093F-BD91-C74D-BB25-6DCD6016FD8C}"/>
              </a:ext>
            </a:extLst>
          </p:cNvPr>
          <p:cNvSpPr/>
          <p:nvPr userDrawn="1"/>
        </p:nvSpPr>
        <p:spPr>
          <a:xfrm rot="5400000">
            <a:off x="3860317" y="3588801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6E4B7-F888-6C4E-AC67-A05CAE0905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4CC3E1-74F4-EC4B-823D-A45AB96787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" y="4806100"/>
            <a:ext cx="518160" cy="310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67CA98-C6D2-D647-A50D-C87DC4A86540}"/>
              </a:ext>
            </a:extLst>
          </p:cNvPr>
          <p:cNvSpPr/>
          <p:nvPr userDrawn="1"/>
        </p:nvSpPr>
        <p:spPr>
          <a:xfrm rot="5400000">
            <a:off x="5395546" y="3572789"/>
            <a:ext cx="140057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C1CCF-C40C-6047-84F6-730130226550}"/>
              </a:ext>
            </a:extLst>
          </p:cNvPr>
          <p:cNvSpPr/>
          <p:nvPr userDrawn="1"/>
        </p:nvSpPr>
        <p:spPr>
          <a:xfrm rot="5400000">
            <a:off x="2378592" y="3575076"/>
            <a:ext cx="1400570" cy="22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7A13-3B04-9049-AEAC-DE8BA459894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24928" y="4806100"/>
            <a:ext cx="1719072" cy="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72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7B4FA-DEC1-0A4E-9708-0B19E32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463" y="2398198"/>
            <a:ext cx="8167553" cy="1838454"/>
          </a:xfrm>
        </p:spPr>
        <p:txBody>
          <a:bodyPr/>
          <a:lstStyle/>
          <a:p>
            <a:r>
              <a:rPr lang="en-US" sz="3600" dirty="0"/>
              <a:t>Dominate your enterprise and your software delivery using </a:t>
            </a:r>
            <a:r>
              <a:rPr lang="en-US" sz="3600" dirty="0" err="1"/>
              <a:t>XebiaLabs</a:t>
            </a:r>
            <a:r>
              <a:rPr lang="en-US" sz="3600" dirty="0"/>
              <a:t> and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EBEC-0CD5-8B45-8A83-1508611DD5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September 13, 2018</a:t>
            </a:r>
          </a:p>
        </p:txBody>
      </p:sp>
    </p:spTree>
    <p:extLst>
      <p:ext uri="{BB962C8B-B14F-4D97-AF65-F5344CB8AC3E}">
        <p14:creationId xmlns:p14="http://schemas.microsoft.com/office/powerpoint/2010/main" val="65601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249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016" y="723799"/>
            <a:ext cx="6831967" cy="40245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7BB6CF-A588-9B4A-9C98-0132269B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 err="1"/>
              <a:t>XebiaLabs</a:t>
            </a:r>
            <a:r>
              <a:rPr lang="en-US" dirty="0"/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1903436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4934" y="953514"/>
            <a:ext cx="2869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DevOps Competency Partner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34" y="2523174"/>
            <a:ext cx="2537460" cy="4638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0" y="0"/>
            <a:ext cx="4753103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4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3535" y="1667193"/>
            <a:ext cx="4382164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AWS plugin</a:t>
            </a:r>
            <a:endParaRPr lang="en-US" sz="1013" b="1" dirty="0"/>
          </a:p>
          <a:p>
            <a:r>
              <a:rPr lang="en-US" sz="1013" dirty="0"/>
              <a:t>Enables XL Deploy to work with AWS Services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Elastic Compute Cloud (EC2)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Simple Storage Service (S3)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EC2 Container Service (ECS)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AWS Lambda functions and AWS API Gateway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endParaRPr lang="en-US" sz="1013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D977B-2669-D446-8355-8BB4EE76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6" y="871494"/>
            <a:ext cx="2091088" cy="533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82988-0A40-434F-B717-50D411488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61" y="871494"/>
            <a:ext cx="2091088" cy="5332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276" y="1667194"/>
            <a:ext cx="4034426" cy="181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 </a:t>
            </a:r>
            <a:r>
              <a:rPr lang="en-US" sz="2100" b="1" dirty="0"/>
              <a:t>XL Deploy Tasks</a:t>
            </a:r>
            <a:endParaRPr lang="en-US" sz="1013" b="1" dirty="0"/>
          </a:p>
          <a:p>
            <a:r>
              <a:rPr lang="en-US" sz="1013" dirty="0"/>
              <a:t>Enables XL Release to orchestrate, automate and view software delivery pipelines that include AWS tasks such as: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Launch / terminate AWS EC2 and VPC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application to AWS cloud-based instances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EC2 instances &amp; deploy applications to them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Deploy AWS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Provision AWS API Gateway to invoke Lambda functions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Fargate</a:t>
            </a:r>
            <a:r>
              <a:rPr lang="en-US" sz="1013" dirty="0"/>
              <a:t> deployments</a:t>
            </a:r>
          </a:p>
          <a:p>
            <a:pPr marL="214313" indent="-214313">
              <a:buFont typeface="Arial" charset="0"/>
              <a:buChar char="•"/>
            </a:pPr>
            <a:endParaRPr lang="en-US" sz="1013" dirty="0"/>
          </a:p>
        </p:txBody>
      </p:sp>
      <p:sp>
        <p:nvSpPr>
          <p:cNvPr id="10" name="Rectangle 9"/>
          <p:cNvSpPr/>
          <p:nvPr/>
        </p:nvSpPr>
        <p:spPr>
          <a:xfrm>
            <a:off x="648144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Release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28936" y="35032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Deploy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09729" y="3508625"/>
            <a:ext cx="685800" cy="67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AWS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93860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74652" y="3846122"/>
            <a:ext cx="675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FF7749D-31CA-FC48-A198-83CC6E2C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AWS SUPPORT IN PLATFORM 8.2</a:t>
            </a:r>
          </a:p>
        </p:txBody>
      </p:sp>
    </p:spTree>
    <p:extLst>
      <p:ext uri="{BB962C8B-B14F-4D97-AF65-F5344CB8AC3E}">
        <p14:creationId xmlns:p14="http://schemas.microsoft.com/office/powerpoint/2010/main" val="339494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807"/>
            <a:ext cx="9144000" cy="44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46x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304716" y="1200158"/>
            <a:ext cx="4289276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fi-FI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2,555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frequent deployments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351766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3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faster lead times </a:t>
            </a:r>
            <a:r>
              <a:rPr lang="en-US" sz="3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 commit to deploy</a:t>
            </a:r>
            <a:endParaRPr lang="en-US" sz="33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86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Agile</a:t>
            </a:r>
          </a:p>
        </p:txBody>
      </p:sp>
    </p:spTree>
    <p:extLst>
      <p:ext uri="{BB962C8B-B14F-4D97-AF65-F5344CB8AC3E}">
        <p14:creationId xmlns:p14="http://schemas.microsoft.com/office/powerpoint/2010/main" val="39535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Are More Reliable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s-I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2,604</a:t>
            </a: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lower change failure rate</a:t>
            </a:r>
          </a:p>
          <a:p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(changes are 1/7 as likely to fail)</a:t>
            </a: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recover from incidents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37234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Performers Do Cool Stuff</a:t>
            </a:r>
          </a:p>
        </p:txBody>
      </p:sp>
      <p:sp>
        <p:nvSpPr>
          <p:cNvPr id="6" name="Shape 233"/>
          <p:cNvSpPr txBox="1">
            <a:spLocks/>
          </p:cNvSpPr>
          <p:nvPr/>
        </p:nvSpPr>
        <p:spPr bwMode="auto">
          <a:xfrm>
            <a:off x="304800" y="1200158"/>
            <a:ext cx="3250500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25%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235"/>
          <p:cNvSpPr txBox="1">
            <a:spLocks/>
          </p:cNvSpPr>
          <p:nvPr/>
        </p:nvSpPr>
        <p:spPr bwMode="auto">
          <a:xfrm>
            <a:off x="4476034" y="1200158"/>
            <a:ext cx="4022999" cy="1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693" rIns="91411" bIns="45693" numCol="1" anchor="t" anchorCtr="0" compatLnSpc="1">
            <a:prstTxWarp prst="textNoShape">
              <a:avLst/>
            </a:prstTxWarp>
            <a:noAutofit/>
          </a:bodyPr>
          <a:lstStyle>
            <a:lvl1pPr marL="257189" indent="-257189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557235" indent="-21432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2pPr>
            <a:lvl3pPr marL="857290" indent="-171460" algn="l" rtl="0" eaLnBrk="1" fontAlgn="base" hangingPunct="1">
              <a:lnSpc>
                <a:spcPct val="90000"/>
              </a:lnSpc>
              <a:spcBef>
                <a:spcPts val="225"/>
              </a:spcBef>
              <a:spcAft>
                <a:spcPct val="0"/>
              </a:spcAft>
              <a:buClr>
                <a:srgbClr val="FDBE57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3pPr>
            <a:lvl4pPr marL="1200200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543112" indent="-17146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188603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45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60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72" indent="-171460" algn="l" defTabSz="6858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8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9600" b="1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20%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>
              <a:solidFill>
                <a:srgbClr val="43434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hape 236"/>
          <p:cNvSpPr txBox="1"/>
          <p:nvPr/>
        </p:nvSpPr>
        <p:spPr>
          <a:xfrm>
            <a:off x="392550" y="2678776"/>
            <a:ext cx="3250500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0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less time spent on manual work</a:t>
            </a:r>
          </a:p>
        </p:txBody>
      </p:sp>
      <p:sp>
        <p:nvSpPr>
          <p:cNvPr id="10" name="Shape 237"/>
          <p:cNvSpPr txBox="1"/>
          <p:nvPr/>
        </p:nvSpPr>
        <p:spPr>
          <a:xfrm>
            <a:off x="4563634" y="2678776"/>
            <a:ext cx="4022999" cy="1272824"/>
          </a:xfrm>
          <a:prstGeom prst="rect">
            <a:avLst/>
          </a:prstGeom>
        </p:spPr>
        <p:txBody>
          <a:bodyPr lIns="91411" tIns="91411" rIns="91411" bIns="91411" anchor="t" anchorCtr="0">
            <a:noAutofit/>
          </a:bodyPr>
          <a:lstStyle/>
          <a:p>
            <a:r>
              <a:rPr lang="en-US" sz="3600" dirty="0">
                <a:solidFill>
                  <a:srgbClr val="43434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time spent on new work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14300" y="4460466"/>
            <a:ext cx="8915400" cy="2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5" tIns="34295" rIns="68565" bIns="34295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Source: DORA: Accelerate: State of DevOps 2018: Strategies for a New Economy: https://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devops-research.com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/2018/08/announcing-accelerate-state-of-devops-2018/</a:t>
            </a:r>
          </a:p>
        </p:txBody>
      </p:sp>
    </p:spTree>
    <p:extLst>
      <p:ext uri="{BB962C8B-B14F-4D97-AF65-F5344CB8AC3E}">
        <p14:creationId xmlns:p14="http://schemas.microsoft.com/office/powerpoint/2010/main" val="298552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EAECE9-B676-C547-8CB2-AC8448C0AC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012824"/>
            <a:ext cx="4857750" cy="363597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105C25-2239-5B40-8027-3230DEAC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091" y="1012824"/>
            <a:ext cx="2322985" cy="3635976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32F31FC3-3F48-6D4C-A2D1-67012E23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73859"/>
          </a:xfrm>
        </p:spPr>
        <p:txBody>
          <a:bodyPr/>
          <a:lstStyle/>
          <a:p>
            <a:r>
              <a:rPr lang="en-US" dirty="0"/>
              <a:t>Better and Better</a:t>
            </a:r>
          </a:p>
        </p:txBody>
      </p:sp>
    </p:spTree>
    <p:extLst>
      <p:ext uri="{BB962C8B-B14F-4D97-AF65-F5344CB8AC3E}">
        <p14:creationId xmlns:p14="http://schemas.microsoft.com/office/powerpoint/2010/main" val="136844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9CA378-546A-4A61-B23B-7BB1A1FF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35" y="794572"/>
            <a:ext cx="7135331" cy="38626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BF60EE-7746-45CF-AAAA-231C4CE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Tools!</a:t>
            </a:r>
          </a:p>
        </p:txBody>
      </p:sp>
    </p:spTree>
    <p:extLst>
      <p:ext uri="{BB962C8B-B14F-4D97-AF65-F5344CB8AC3E}">
        <p14:creationId xmlns:p14="http://schemas.microsoft.com/office/powerpoint/2010/main" val="35043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D6F0FCBA-84E8-401E-A446-1B42CB8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20" y="1113528"/>
            <a:ext cx="3792034" cy="338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C31F37-933D-4EC2-8F40-64A07C565089}"/>
              </a:ext>
            </a:extLst>
          </p:cNvPr>
          <p:cNvSpPr txBox="1">
            <a:spLocks/>
          </p:cNvSpPr>
          <p:nvPr/>
        </p:nvSpPr>
        <p:spPr>
          <a:xfrm>
            <a:off x="4584358" y="1019107"/>
            <a:ext cx="4432322" cy="3627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Wait time Typically &gt; Task Time</a:t>
            </a:r>
          </a:p>
          <a:p>
            <a:r>
              <a: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Root Causes</a:t>
            </a:r>
          </a:p>
          <a:p>
            <a:pPr lvl="1">
              <a:spcBef>
                <a:spcPts val="750"/>
              </a:spcBef>
              <a:spcAft>
                <a:spcPts val="375"/>
              </a:spcAft>
              <a:buClr>
                <a:schemeClr val="accent1"/>
              </a:buClr>
            </a:pPr>
            <a:r>
              <a:rPr lang="en-GB" alt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Role Silos</a:t>
            </a:r>
          </a:p>
          <a:p>
            <a:pPr lvl="1">
              <a:spcAft>
                <a:spcPts val="375"/>
              </a:spcAft>
              <a:buClr>
                <a:schemeClr val="accent1"/>
              </a:buClr>
            </a:pPr>
            <a:r>
              <a:rPr lang="en-GB" alt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Sharing Resources Across Projects</a:t>
            </a:r>
          </a:p>
          <a:p>
            <a:pPr lvl="1">
              <a:spcAft>
                <a:spcPts val="375"/>
              </a:spcAft>
              <a:buClr>
                <a:schemeClr val="accent1"/>
              </a:buClr>
            </a:pPr>
            <a:r>
              <a:rPr lang="en-GB" alt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Lack of a “Product Team” model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CD0BB03-24AD-40A9-8EB0-989C835D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Challenges</a:t>
            </a:r>
          </a:p>
        </p:txBody>
      </p:sp>
    </p:spTree>
    <p:extLst>
      <p:ext uri="{BB962C8B-B14F-4D97-AF65-F5344CB8AC3E}">
        <p14:creationId xmlns:p14="http://schemas.microsoft.com/office/powerpoint/2010/main" val="318600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45179-EE65-48EF-AFF0-FA46B59B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C21AE-3186-4B6C-A2DC-46C79B7A143A}"/>
              </a:ext>
            </a:extLst>
          </p:cNvPr>
          <p:cNvSpPr txBox="1"/>
          <p:nvPr/>
        </p:nvSpPr>
        <p:spPr>
          <a:xfrm>
            <a:off x="151848" y="1176412"/>
            <a:ext cx="7882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Departmental Success != Enterprise-wide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D08ED-8A7C-4E15-B4E7-762374492026}"/>
              </a:ext>
            </a:extLst>
          </p:cNvPr>
          <p:cNvSpPr txBox="1"/>
          <p:nvPr/>
        </p:nvSpPr>
        <p:spPr>
          <a:xfrm>
            <a:off x="151848" y="1730409"/>
            <a:ext cx="82754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Compliance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Visibility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Maintainability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Repeatability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Technical and Non-technical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0879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FB3B0-D572-D54F-AE64-3555AB85BBA6}"/>
              </a:ext>
            </a:extLst>
          </p:cNvPr>
          <p:cNvGrpSpPr/>
          <p:nvPr/>
        </p:nvGrpSpPr>
        <p:grpSpPr>
          <a:xfrm>
            <a:off x="233873" y="580347"/>
            <a:ext cx="8592267" cy="3680457"/>
            <a:chOff x="258587" y="975763"/>
            <a:chExt cx="8592267" cy="3680457"/>
          </a:xfrm>
        </p:grpSpPr>
        <p:sp>
          <p:nvSpPr>
            <p:cNvPr id="20" name="Rectangle 19"/>
            <p:cNvSpPr/>
            <p:nvPr/>
          </p:nvSpPr>
          <p:spPr>
            <a:xfrm>
              <a:off x="258587" y="1050705"/>
              <a:ext cx="5582817" cy="1391810"/>
            </a:xfrm>
            <a:prstGeom prst="rect">
              <a:avLst/>
            </a:prstGeom>
            <a:solidFill>
              <a:srgbClr val="1FB354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59561" y="1050705"/>
              <a:ext cx="2891293" cy="3599003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tlCol="0" anchor="t"/>
            <a:lstStyle/>
            <a:p>
              <a:pPr marL="13097"/>
              <a: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Hundreds of Companies </a:t>
              </a:r>
              <a:br>
                <a:rPr lang="en-US" sz="16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deliver software with </a:t>
              </a:r>
              <a:r>
                <a:rPr lang="en-US" sz="1600" dirty="0" err="1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XebiaLabs</a:t>
              </a: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- faster, safer and more customer focused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5137" y="975763"/>
              <a:ext cx="5536267" cy="15624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 anchorCtr="0"/>
            <a:lstStyle/>
            <a:p>
              <a: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Enterprise DevOps Platform </a:t>
              </a:r>
              <a:br>
                <a:rPr lang="en-US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intelligence, automation and control</a:t>
              </a:r>
            </a:p>
            <a:p>
              <a:r>
                <a:rPr lang="en-US" sz="21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Learn more: www.youtube.com/xebialabs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92443" y="2517456"/>
              <a:ext cx="2948961" cy="1021669"/>
            </a:xfrm>
            <a:prstGeom prst="rect">
              <a:avLst/>
            </a:prstGeom>
            <a:solidFill>
              <a:srgbClr val="282F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Continuous Delivery and DevOps pioneer, authority and technology leader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92444" y="3616262"/>
              <a:ext cx="2948962" cy="103344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>
                <a:spcAft>
                  <a:spcPts val="1350"/>
                </a:spcAft>
              </a:pP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Global team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 the US, </a:t>
              </a:r>
              <a:b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Europe &amp; APAC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7835" y="3816707"/>
              <a:ext cx="1260896" cy="67042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265" y="2458477"/>
              <a:ext cx="2847744" cy="216129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8587" y="2517456"/>
              <a:ext cx="2519579" cy="21387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37160" tIns="137160" rtlCol="0" anchor="t"/>
            <a:lstStyle/>
            <a:p>
              <a:r>
                <a:rPr lang="en-US" sz="2100" b="1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Top-ranked</a:t>
              </a:r>
              <a:endParaRPr lang="en-US" sz="2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49" y="3560589"/>
              <a:ext cx="899338" cy="93844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1087" y="3262542"/>
              <a:ext cx="676075" cy="223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963" y="3274357"/>
              <a:ext cx="634783" cy="144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04" y="3561366"/>
              <a:ext cx="931928" cy="93766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2" name="Oval 31"/>
            <p:cNvSpPr/>
            <p:nvPr/>
          </p:nvSpPr>
          <p:spPr>
            <a:xfrm>
              <a:off x="2263198" y="3539125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98643" y="3794814"/>
              <a:ext cx="248162" cy="234994"/>
            </a:xfrm>
            <a:prstGeom prst="ellipse">
              <a:avLst/>
            </a:prstGeom>
            <a:noFill/>
            <a:ln w="38100">
              <a:solidFill>
                <a:srgbClr val="00D1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3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p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mage and Cop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mage and Copy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mage and Copy Slid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mage and Copy Slid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Secondary Cov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Divider/Quote Slid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Divider/Quote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85F5ACA656F14087A05F42EBBFA9A8" ma:contentTypeVersion="0" ma:contentTypeDescription="Create a new document." ma:contentTypeScope="" ma:versionID="041bc488044e506d1aa9ac78f8beef06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B01AEF-E839-4EE1-8DA5-358647257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7F5CC336-3631-47A4-850E-6C9AEF9073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23358</TotalTime>
  <Words>319</Words>
  <Application>Microsoft Macintosh PowerPoint</Application>
  <PresentationFormat>On-screen Show (16:9)</PresentationFormat>
  <Paragraphs>79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.AppleSystemUIFont</vt:lpstr>
      <vt:lpstr>Amazon Ember</vt:lpstr>
      <vt:lpstr>Arial</vt:lpstr>
      <vt:lpstr>Calibri</vt:lpstr>
      <vt:lpstr>Helvetica</vt:lpstr>
      <vt:lpstr>Helvetica Light</vt:lpstr>
      <vt:lpstr>Wingdings</vt:lpstr>
      <vt:lpstr>Cover Slide</vt:lpstr>
      <vt:lpstr>Copy Slides</vt:lpstr>
      <vt:lpstr>Image and Copy Slide</vt:lpstr>
      <vt:lpstr>Image and Copy Slide 2</vt:lpstr>
      <vt:lpstr>Image and Copy Slide 3</vt:lpstr>
      <vt:lpstr>Image and Copy Slide 4</vt:lpstr>
      <vt:lpstr>Secondary Cover Slide</vt:lpstr>
      <vt:lpstr>Divider/Quote Slide 1</vt:lpstr>
      <vt:lpstr>Divider/Quote Slide 2</vt:lpstr>
      <vt:lpstr>PowerPoint Presentation</vt:lpstr>
      <vt:lpstr>Elite Performers Are More Agile</vt:lpstr>
      <vt:lpstr>Elite Performers Are More Reliable</vt:lpstr>
      <vt:lpstr>Elite Performers Do Cool Stuff</vt:lpstr>
      <vt:lpstr>Better and Better</vt:lpstr>
      <vt:lpstr>So Many Tools!</vt:lpstr>
      <vt:lpstr>Organizational Challenges</vt:lpstr>
      <vt:lpstr>Scaling Challenges</vt:lpstr>
      <vt:lpstr>PowerPoint Presentation</vt:lpstr>
      <vt:lpstr>XebiaLabs Platform</vt:lpstr>
      <vt:lpstr>PowerPoint Presentation</vt:lpstr>
      <vt:lpstr>AWS SUPPORT IN PLATFORM 8.2</vt:lpstr>
      <vt:lpstr>PowerPoint Presentation</vt:lpstr>
    </vt:vector>
  </TitlesOfParts>
  <Company>Perficient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Kaatman</dc:creator>
  <cp:lastModifiedBy>Jay Yeras</cp:lastModifiedBy>
  <cp:revision>786</cp:revision>
  <cp:lastPrinted>2016-07-06T17:22:17Z</cp:lastPrinted>
  <dcterms:created xsi:type="dcterms:W3CDTF">2014-10-20T14:45:52Z</dcterms:created>
  <dcterms:modified xsi:type="dcterms:W3CDTF">2018-09-07T18:26:38Z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0x010100C185F5ACA656F14087A05F42EBBFA9A8</vt:lpwstr>
  </property>
</Properties>
</file>